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114F5-68B3-4B9D-A7DE-68017DA9B111}" type="datetimeFigureOut">
              <a:rPr lang="nb-NO"/>
              <a:pPr>
                <a:defRPr/>
              </a:pPr>
              <a:t>14.10.2014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4AB55-1155-46E5-A23A-F4921773AA2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78D10-20A2-43D5-AEDB-14EF68908CF4}" type="datetimeFigureOut">
              <a:rPr lang="nb-NO"/>
              <a:pPr>
                <a:defRPr/>
              </a:pPr>
              <a:t>14.10.2014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4273D-03E2-4FDF-99F9-C2598768680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C0B5B-016D-4FF0-8A2C-EAEDAC99E6DF}" type="datetimeFigureOut">
              <a:rPr lang="nb-NO"/>
              <a:pPr>
                <a:defRPr/>
              </a:pPr>
              <a:t>14.10.2014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9E39B-474C-4221-99BA-612253B97B4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27F75-64F1-4208-9EA1-D2B3D2A89858}" type="datetimeFigureOut">
              <a:rPr lang="nb-NO"/>
              <a:pPr>
                <a:defRPr/>
              </a:pPr>
              <a:t>14.10.2014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9122D-B658-4B5D-9B58-E550F0E20B6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A5788-9B91-471C-BD5B-5515018B348F}" type="datetimeFigureOut">
              <a:rPr lang="nb-NO"/>
              <a:pPr>
                <a:defRPr/>
              </a:pPr>
              <a:t>14.10.2014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E6BE2-F129-481B-AF0D-05481067034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A26A3-D911-474D-9122-DCAE1BFDF1F0}" type="datetimeFigureOut">
              <a:rPr lang="nb-NO"/>
              <a:pPr>
                <a:defRPr/>
              </a:pPr>
              <a:t>14.10.2014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46010-6C4D-44DC-A743-DBB294E4A94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E1559-F8A3-4058-AD54-16EA7D284E78}" type="datetimeFigureOut">
              <a:rPr lang="nb-NO"/>
              <a:pPr>
                <a:defRPr/>
              </a:pPr>
              <a:t>14.10.2014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FE2B6-E747-4844-8438-E60EA12EF07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69FEA-964E-4B55-8367-C9F6FA417EED}" type="datetimeFigureOut">
              <a:rPr lang="nb-NO"/>
              <a:pPr>
                <a:defRPr/>
              </a:pPr>
              <a:t>14.10.2014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12D71-A8D5-4DB8-A0A3-373BF3D31D4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0FC91-A652-41A7-968B-62D42F352676}" type="datetimeFigureOut">
              <a:rPr lang="nb-NO"/>
              <a:pPr>
                <a:defRPr/>
              </a:pPr>
              <a:t>14.10.2014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BD6C6-45F9-42F5-8857-1F22295DC1A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25997-7519-44B9-9C49-5491379D1E50}" type="datetimeFigureOut">
              <a:rPr lang="nb-NO"/>
              <a:pPr>
                <a:defRPr/>
              </a:pPr>
              <a:t>14.10.2014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E902E-A268-43F9-98A7-98A10F9AC44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AAF32-5236-46E7-AF86-AFD533C9CD91}" type="datetimeFigureOut">
              <a:rPr lang="nb-NO"/>
              <a:pPr>
                <a:defRPr/>
              </a:pPr>
              <a:t>14.10.2014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760EA-DF54-47C4-98DB-75EF43FD756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447486-DCA6-4695-A6B1-FD2603A85E7A}" type="datetimeFigureOut">
              <a:rPr lang="nb-NO"/>
              <a:pPr>
                <a:defRPr/>
              </a:pPr>
              <a:t>14.10.2014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A2DE9A-8614-4861-9B23-74DD7E830B0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23224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b-NO" sz="4800" b="1" dirty="0" smtClean="0">
                <a:solidFill>
                  <a:srgbClr val="FF0000"/>
                </a:solidFill>
                <a:latin typeface="Bradley Hand ITC" pitchFamily="66" charset="0"/>
              </a:rPr>
              <a:t>LEARNING PARTNER</a:t>
            </a:r>
            <a:br>
              <a:rPr lang="nb-NO" sz="4800" b="1" dirty="0" smtClean="0">
                <a:solidFill>
                  <a:srgbClr val="FF0000"/>
                </a:solidFill>
                <a:latin typeface="Bradley Hand ITC" pitchFamily="66" charset="0"/>
              </a:rPr>
            </a:br>
            <a:r>
              <a:rPr lang="nn-NO" sz="4800" b="1" dirty="0" smtClean="0">
                <a:solidFill>
                  <a:srgbClr val="FF0000"/>
                </a:solidFill>
                <a:latin typeface="Bradley Hand ITC" pitchFamily="66" charset="0"/>
              </a:rPr>
              <a:t>-læringspartnar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172819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 smtClean="0">
                <a:latin typeface="Bradley Hand ITC" panose="03070402050302030203" pitchFamily="66" charset="0"/>
                <a:cs typeface="Times New Roman" panose="02020603050405020304" pitchFamily="18" charset="0"/>
              </a:rPr>
              <a:t>A very good method to involve  the pupils in their own learning, self assessment and peer assessment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" y="319087"/>
            <a:ext cx="7391400" cy="621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439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Bradley Hand ITC" pitchFamily="66" charset="0"/>
              </a:rPr>
              <a:t>What’s the best way to</a:t>
            </a:r>
            <a:r>
              <a:rPr lang="nb-NO" b="1" dirty="0" smtClean="0">
                <a:solidFill>
                  <a:srgbClr val="FF0000"/>
                </a:solidFill>
                <a:latin typeface="Bradley Hand ITC" pitchFamily="66" charset="0"/>
              </a:rPr>
              <a:t>…</a:t>
            </a:r>
            <a:endParaRPr lang="nb-NO" b="1" dirty="0" smtClean="0">
              <a:solidFill>
                <a:srgbClr val="FF0000"/>
              </a:solidFill>
            </a:endParaRPr>
          </a:p>
        </p:txBody>
      </p:sp>
      <p:sp>
        <p:nvSpPr>
          <p:cNvPr id="3075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>
              <a:buNone/>
            </a:pPr>
            <a:r>
              <a:rPr lang="en-GB" b="1" dirty="0" smtClean="0">
                <a:latin typeface="Bradley Hand ITC" pitchFamily="66" charset="0"/>
              </a:rPr>
              <a:t>-improve teaching?</a:t>
            </a:r>
          </a:p>
          <a:p>
            <a:pPr>
              <a:buNone/>
            </a:pPr>
            <a:r>
              <a:rPr lang="nb-NO" sz="4400" b="1" dirty="0" smtClean="0">
                <a:latin typeface="Bradley Hand ITC" pitchFamily="66" charset="0"/>
              </a:rPr>
              <a:t>FOCUS ON LEARNING!</a:t>
            </a:r>
          </a:p>
          <a:p>
            <a:pPr>
              <a:buNone/>
            </a:pPr>
            <a:r>
              <a:rPr lang="en-GB" b="1" dirty="0" smtClean="0">
                <a:latin typeface="Bradley Hand ITC" pitchFamily="66" charset="0"/>
              </a:rPr>
              <a:t>-increase learning?</a:t>
            </a:r>
          </a:p>
          <a:p>
            <a:pPr>
              <a:buNone/>
            </a:pPr>
            <a:r>
              <a:rPr lang="nb-NO" sz="4400" b="1" dirty="0" smtClean="0">
                <a:latin typeface="Bradley Hand ITC" pitchFamily="66" charset="0"/>
              </a:rPr>
              <a:t>MOVE THE FOCUS OFF THE TEACHER AND ON TO THE STUDENT!</a:t>
            </a:r>
          </a:p>
          <a:p>
            <a:pPr>
              <a:buNone/>
            </a:pPr>
            <a:r>
              <a:rPr lang="nb-NO" b="1" dirty="0" smtClean="0">
                <a:latin typeface="Bradley Hand ITC" pitchFamily="66" charset="0"/>
              </a:rPr>
              <a:t>                                                 </a:t>
            </a:r>
            <a:r>
              <a:rPr lang="en-GB" b="1" dirty="0" smtClean="0">
                <a:latin typeface="Bradley Hand ITC" pitchFamily="66" charset="0"/>
              </a:rPr>
              <a:t>-David Kolb</a:t>
            </a:r>
          </a:p>
          <a:p>
            <a:pPr>
              <a:buNone/>
            </a:pPr>
            <a:r>
              <a:rPr lang="nb-NO" sz="4400" b="1" dirty="0" smtClean="0">
                <a:latin typeface="Bradley Hand ITC" pitchFamily="66" charset="0"/>
              </a:rPr>
              <a:t>                            </a:t>
            </a:r>
          </a:p>
          <a:p>
            <a:pPr>
              <a:buNone/>
            </a:pPr>
            <a:r>
              <a:rPr lang="nb-NO" sz="4400" b="1" dirty="0" smtClean="0">
                <a:latin typeface="Bradley Hand ITC" pitchFamily="66" charset="0"/>
              </a:rPr>
              <a:t>                             </a:t>
            </a:r>
          </a:p>
          <a:p>
            <a:pPr>
              <a:buNone/>
            </a:pPr>
            <a:endParaRPr lang="nb-NO" sz="4400" b="1" dirty="0" smtClean="0">
              <a:latin typeface="Bradley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Bradley Hand ITC" pitchFamily="66" charset="0"/>
              </a:rPr>
              <a:t>The advantage of using LP as a method, is that the pupils</a:t>
            </a:r>
            <a:endParaRPr lang="en-GB" b="1" dirty="0">
              <a:solidFill>
                <a:srgbClr val="FF0000"/>
              </a:solidFill>
              <a:latin typeface="Bradley Hand ITC" pitchFamily="66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b="1" dirty="0" smtClean="0">
                <a:latin typeface="Bradley Hand ITC" pitchFamily="66" charset="0"/>
              </a:rPr>
              <a:t>get a possibility to cooperate with others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latin typeface="Bradley Hand ITC" pitchFamily="66" charset="0"/>
              </a:rPr>
              <a:t>are learning better, by communicating, explaining and discussing with each other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latin typeface="Bradley Hand ITC" pitchFamily="66" charset="0"/>
              </a:rPr>
              <a:t>get TIME to reflect on the questions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latin typeface="Bradley Hand ITC" pitchFamily="66" charset="0"/>
              </a:rPr>
              <a:t>are feeling more confident, because no one is alone giving their answers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latin typeface="Bradley Hand ITC" pitchFamily="66" charset="0"/>
              </a:rPr>
              <a:t>are getting more active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latin typeface="Bradley Hand ITC" pitchFamily="66" charset="0"/>
              </a:rPr>
              <a:t>get new, good relationships in the classroom</a:t>
            </a:r>
          </a:p>
          <a:p>
            <a:pPr>
              <a:buFont typeface="Wingdings" pitchFamily="2" charset="2"/>
              <a:buChar char="Ø"/>
            </a:pPr>
            <a:endParaRPr lang="en-GB" b="1" dirty="0">
              <a:latin typeface="Bradley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Bradley Hand ITC" pitchFamily="66" charset="0"/>
              </a:rPr>
              <a:t>How to use LP?</a:t>
            </a:r>
            <a:endParaRPr lang="en-GB" b="1" dirty="0">
              <a:solidFill>
                <a:srgbClr val="FF0000"/>
              </a:solidFill>
              <a:latin typeface="Bradley Hand ITC" pitchFamily="66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b="1" dirty="0" smtClean="0">
                <a:latin typeface="Bradley Hand ITC" panose="03070402050302030203" pitchFamily="66" charset="0"/>
              </a:rPr>
              <a:t>The method can be used every day, in every subject, in all lessons and at all levels. At the start of a lesson, during and as a summing up at the end of a lesson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latin typeface="Bradley Hand ITC" panose="03070402050302030203" pitchFamily="66" charset="0"/>
              </a:rPr>
              <a:t>It of course has to be used together with other teaching/learning methods- it’s like all other assessment for learning and pedagogical methods; not a salvation on it’s own - VARIATION is always a key word!</a:t>
            </a:r>
            <a:endParaRPr lang="en-GB" b="1" dirty="0">
              <a:latin typeface="Bradley Hand ITC" panose="03070402050302030203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Bradley Hand ITC" pitchFamily="66" charset="0"/>
              </a:rPr>
              <a:t>What to think of before you to start to use the LP-method:</a:t>
            </a:r>
            <a:endParaRPr lang="en-GB" b="1" dirty="0">
              <a:solidFill>
                <a:srgbClr val="FF0000"/>
              </a:solidFill>
              <a:latin typeface="Bradley Hand ITC" pitchFamily="66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b="1" dirty="0" smtClean="0">
                <a:latin typeface="Bradley Hand ITC" pitchFamily="66" charset="0"/>
              </a:rPr>
              <a:t>study your plans, and decide in what subject you want to start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latin typeface="Bradley Hand ITC" pitchFamily="66" charset="0"/>
              </a:rPr>
              <a:t>explain the method to the pupils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latin typeface="Bradley Hand ITC" pitchFamily="66" charset="0"/>
              </a:rPr>
              <a:t>explain the method to the parents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latin typeface="Bradley Hand ITC" pitchFamily="66" charset="0"/>
              </a:rPr>
              <a:t>how to organize the classroom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latin typeface="Bradley Hand ITC" pitchFamily="66" charset="0"/>
              </a:rPr>
              <a:t>how to organize/choose the pairs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latin typeface="Bradley Hand ITC" pitchFamily="66" charset="0"/>
              </a:rPr>
              <a:t>how to make criteria for a good LP </a:t>
            </a:r>
            <a:endParaRPr lang="en-GB" b="1" dirty="0">
              <a:latin typeface="Bradley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Bradley Hand ITC" pitchFamily="66" charset="0"/>
              </a:rPr>
              <a:t>A list of criteria for a good LP:  </a:t>
            </a:r>
            <a:endParaRPr lang="en-GB" b="1" dirty="0">
              <a:solidFill>
                <a:srgbClr val="FF0000"/>
              </a:solidFill>
              <a:latin typeface="Bradley Hand ITC" pitchFamily="66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268760"/>
            <a:ext cx="8686800" cy="485740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GB" b="1" dirty="0" smtClean="0">
                <a:latin typeface="Bradley Hand ITC" pitchFamily="66" charset="0"/>
              </a:rPr>
              <a:t>he/she is looking at the one who is talking</a:t>
            </a:r>
          </a:p>
          <a:p>
            <a:pPr>
              <a:buFont typeface="Wingdings" pitchFamily="2" charset="2"/>
              <a:buChar char="ü"/>
            </a:pPr>
            <a:r>
              <a:rPr lang="en-GB" b="1" dirty="0" smtClean="0">
                <a:latin typeface="Bradley Hand ITC" pitchFamily="66" charset="0"/>
              </a:rPr>
              <a:t>    “          listening to               “  </a:t>
            </a:r>
          </a:p>
          <a:p>
            <a:pPr>
              <a:buFont typeface="Wingdings" pitchFamily="2" charset="2"/>
              <a:buChar char="ü"/>
            </a:pPr>
            <a:r>
              <a:rPr lang="en-GB" b="1" dirty="0" smtClean="0">
                <a:latin typeface="Bradley Hand ITC" pitchFamily="66" charset="0"/>
              </a:rPr>
              <a:t>    “          not interrupting        “</a:t>
            </a:r>
          </a:p>
          <a:p>
            <a:pPr>
              <a:buFont typeface="Wingdings" pitchFamily="2" charset="2"/>
              <a:buChar char="ü"/>
            </a:pPr>
            <a:r>
              <a:rPr lang="en-GB" b="1" dirty="0" smtClean="0">
                <a:latin typeface="Bradley Hand ITC" pitchFamily="66" charset="0"/>
              </a:rPr>
              <a:t>    “          positive and eager to improve the LP</a:t>
            </a:r>
          </a:p>
          <a:p>
            <a:pPr>
              <a:buFont typeface="Wingdings" pitchFamily="2" charset="2"/>
              <a:buChar char="ü"/>
            </a:pPr>
            <a:r>
              <a:rPr lang="en-GB" b="1" dirty="0" smtClean="0">
                <a:latin typeface="Bradley Hand ITC" pitchFamily="66" charset="0"/>
              </a:rPr>
              <a:t>    “          willing to discuss</a:t>
            </a:r>
          </a:p>
          <a:p>
            <a:pPr>
              <a:buFont typeface="Wingdings" pitchFamily="2" charset="2"/>
              <a:buChar char="ü"/>
            </a:pPr>
            <a:r>
              <a:rPr lang="en-GB" b="1" dirty="0" smtClean="0">
                <a:latin typeface="Bradley Hand ITC" pitchFamily="66" charset="0"/>
              </a:rPr>
              <a:t>    “                  “        cooperate</a:t>
            </a:r>
          </a:p>
          <a:p>
            <a:pPr>
              <a:buFont typeface="Wingdings" pitchFamily="2" charset="2"/>
              <a:buChar char="ü"/>
            </a:pPr>
            <a:r>
              <a:rPr lang="en-GB" b="1" dirty="0" smtClean="0">
                <a:latin typeface="Bradley Hand ITC" pitchFamily="66" charset="0"/>
              </a:rPr>
              <a:t>    “          honest and fair</a:t>
            </a:r>
          </a:p>
          <a:p>
            <a:pPr>
              <a:buNone/>
            </a:pPr>
            <a:r>
              <a:rPr lang="en-GB" b="1" dirty="0" smtClean="0">
                <a:latin typeface="Bradley Hand ITC" pitchFamily="66" charset="0"/>
              </a:rPr>
              <a:t>A roleplay may be useful to involve the pupils!</a:t>
            </a:r>
            <a:endParaRPr lang="en-GB" b="1" dirty="0">
              <a:latin typeface="Bradley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Bradley Hand ITC" pitchFamily="66" charset="0"/>
              </a:rPr>
              <a:t>What to think about after a while:</a:t>
            </a:r>
            <a:endParaRPr lang="en-GB" b="1" dirty="0">
              <a:solidFill>
                <a:srgbClr val="FF0000"/>
              </a:solidFill>
              <a:latin typeface="Bradley Hand ITC" pitchFamily="66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GB" b="1" dirty="0" smtClean="0">
                <a:latin typeface="Bradley Hand ITC" pitchFamily="66" charset="0"/>
              </a:rPr>
              <a:t>How often should we change the LP’s?</a:t>
            </a:r>
          </a:p>
          <a:p>
            <a:pPr>
              <a:buFont typeface="Wingdings" pitchFamily="2" charset="2"/>
              <a:buChar char="v"/>
            </a:pPr>
            <a:r>
              <a:rPr lang="en-GB" b="1" dirty="0" smtClean="0">
                <a:latin typeface="Bradley Hand ITC" pitchFamily="66" charset="0"/>
              </a:rPr>
              <a:t>Self assessment after the period: have I been a good LP?</a:t>
            </a:r>
          </a:p>
          <a:p>
            <a:pPr>
              <a:buFont typeface="Wingdings" pitchFamily="2" charset="2"/>
              <a:buChar char="v"/>
            </a:pPr>
            <a:r>
              <a:rPr lang="en-GB" b="1" dirty="0" smtClean="0">
                <a:latin typeface="Bradley Hand ITC" pitchFamily="66" charset="0"/>
              </a:rPr>
              <a:t>Assessment of their LP.</a:t>
            </a:r>
          </a:p>
          <a:p>
            <a:pPr>
              <a:buFont typeface="Wingdings" pitchFamily="2" charset="2"/>
              <a:buChar char="v"/>
            </a:pPr>
            <a:r>
              <a:rPr lang="en-GB" b="1" dirty="0" smtClean="0">
                <a:latin typeface="Bradley Hand ITC" pitchFamily="66" charset="0"/>
              </a:rPr>
              <a:t>Remind the pupils of how to behave when they get a new partner (bodylanguage a.s.o.)</a:t>
            </a:r>
          </a:p>
          <a:p>
            <a:pPr>
              <a:buFont typeface="Wingdings" pitchFamily="2" charset="2"/>
              <a:buChar char="v"/>
            </a:pPr>
            <a:r>
              <a:rPr lang="en-GB" b="1" dirty="0" smtClean="0">
                <a:latin typeface="Bradley Hand ITC" pitchFamily="66" charset="0"/>
              </a:rPr>
              <a:t>Let the new LP share their self assessment: ”I’m good at...” “I will try to get better at...” Two stars and a wish?</a:t>
            </a:r>
            <a:endParaRPr lang="en-GB" b="1" dirty="0">
              <a:latin typeface="Bradley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1157287"/>
            <a:ext cx="7543800" cy="454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140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100" y="876300"/>
            <a:ext cx="6781800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720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400</Words>
  <Application>Microsoft Office PowerPoint</Application>
  <PresentationFormat>Skjermfremvisning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1" baseType="lpstr">
      <vt:lpstr>Office-tema</vt:lpstr>
      <vt:lpstr>LEARNING PARTNER -læringspartnar</vt:lpstr>
      <vt:lpstr>What’s the best way to…</vt:lpstr>
      <vt:lpstr>The advantage of using LP as a method, is that the pupils</vt:lpstr>
      <vt:lpstr>How to use LP?</vt:lpstr>
      <vt:lpstr>What to think of before you to start to use the LP-method:</vt:lpstr>
      <vt:lpstr>A list of criteria for a good LP:  </vt:lpstr>
      <vt:lpstr>What to think about after a while: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PARTNER -læringspartnar</dc:title>
  <dc:creator>Anne-Karin</dc:creator>
  <cp:lastModifiedBy>AnneKarinE</cp:lastModifiedBy>
  <cp:revision>28</cp:revision>
  <cp:lastPrinted>2014-01-10T11:52:46Z</cp:lastPrinted>
  <dcterms:created xsi:type="dcterms:W3CDTF">2014-01-08T23:01:10Z</dcterms:created>
  <dcterms:modified xsi:type="dcterms:W3CDTF">2014-10-14T11:59:29Z</dcterms:modified>
</cp:coreProperties>
</file>